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552" y="2740026"/>
            <a:ext cx="11104033" cy="792163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CN" noProof="0" dirty="0" smtClean="0">
                <a:sym typeface="Arial" pitchFamily="34" charset="0"/>
              </a:rPr>
              <a:t>单击此处编辑母版标题样式</a:t>
            </a:r>
            <a:endParaRPr lang="zh-CN" noProof="0" dirty="0" smtClean="0">
              <a:sym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0585" y="3589338"/>
            <a:ext cx="9215967" cy="69691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zh-CN" noProof="0" dirty="0" smtClean="0">
                <a:sym typeface="Arial" pitchFamily="34" charset="0"/>
              </a:rPr>
              <a:t>单击此处编辑母版副标题样式</a:t>
            </a:r>
            <a:endParaRPr lang="zh-CN" noProof="0" dirty="0" smtClean="0">
              <a:sym typeface="Arial" pitchFamily="34" charset="0"/>
            </a:endParaRPr>
          </a:p>
        </p:txBody>
      </p:sp>
      <p:sp>
        <p:nvSpPr>
          <p:cNvPr id="2055" name="ksoSlideStyle" descr="#wm#_8_01_100_1110" hidden="1"/>
          <p:cNvSpPr>
            <a:spLocks noChangeArrowheads="1"/>
          </p:cNvSpPr>
          <p:nvPr/>
        </p:nvSpPr>
        <p:spPr bwMode="auto">
          <a:xfrm>
            <a:off x="0" y="0"/>
            <a:ext cx="16933" cy="12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>
                <a:solidFill>
                  <a:schemeClr val="bg1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  <a:lvl2pPr algn="ctr">
              <a:spcBef>
                <a:spcPct val="20000"/>
              </a:spcBef>
              <a:defRPr sz="1600">
                <a:solidFill>
                  <a:schemeClr val="bg1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2pPr>
            <a:lvl3pPr algn="ctr">
              <a:spcBef>
                <a:spcPct val="20000"/>
              </a:spcBef>
              <a:defRPr sz="1600">
                <a:solidFill>
                  <a:schemeClr val="bg1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3pPr>
            <a:lvl4pPr algn="ctr">
              <a:spcBef>
                <a:spcPct val="20000"/>
              </a:spcBef>
              <a:defRPr sz="1600">
                <a:solidFill>
                  <a:schemeClr val="bg1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4pPr>
            <a:lvl5pPr algn="ctr">
              <a:spcBef>
                <a:spcPct val="20000"/>
              </a:spcBef>
              <a:defRPr sz="1600">
                <a:solidFill>
                  <a:schemeClr val="bg1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9pPr>
          </a:lstStyle>
          <a:p>
            <a:pPr marL="3175" indent="-3175" algn="l">
              <a:buFontTx/>
              <a:buChar char="•"/>
            </a:pPr>
            <a:endParaRPr lang="zh-CN" altLang="zh-CN" sz="1600"/>
          </a:p>
        </p:txBody>
      </p:sp>
      <p:grpSp>
        <p:nvGrpSpPr>
          <p:cNvPr id="2056" name="Group 2" descr="#wm#_8_01_*Z"/>
          <p:cNvGrpSpPr/>
          <p:nvPr/>
        </p:nvGrpSpPr>
        <p:grpSpPr bwMode="auto">
          <a:xfrm>
            <a:off x="-93133" y="2185988"/>
            <a:ext cx="12045951" cy="4672012"/>
            <a:chOff x="0" y="0"/>
            <a:chExt cx="14271" cy="7356"/>
          </a:xfrm>
        </p:grpSpPr>
        <p:sp>
          <p:nvSpPr>
            <p:cNvPr id="2057" name="弧形 17" descr="#wm#_8_01_*Z"/>
            <p:cNvSpPr/>
            <p:nvPr/>
          </p:nvSpPr>
          <p:spPr bwMode="auto">
            <a:xfrm flipH="1" flipV="1">
              <a:off x="15" y="0"/>
              <a:ext cx="14256" cy="7357"/>
            </a:xfrm>
            <a:custGeom>
              <a:avLst/>
              <a:gdLst>
                <a:gd name="T0" fmla="*/ 1689652 w 3379304"/>
                <a:gd name="T1" fmla="*/ 0 h 2988455"/>
                <a:gd name="T2" fmla="*/ 3372955 w 3379304"/>
                <a:gd name="T3" fmla="*/ 1364813 h 2988455"/>
                <a:gd name="T4" fmla="*/ 1689652 w 3379304"/>
                <a:gd name="T5" fmla="*/ 1494228 h 2988455"/>
                <a:gd name="T6" fmla="*/ 1689652 w 3379304"/>
                <a:gd name="T7" fmla="*/ 0 h 2988455"/>
                <a:gd name="T8" fmla="*/ 1689652 w 3379304"/>
                <a:gd name="T9" fmla="*/ 0 h 2988455"/>
                <a:gd name="T10" fmla="*/ 3372955 w 3379304"/>
                <a:gd name="T11" fmla="*/ 1364813 h 2988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79304" h="2988455" stroke="0">
                  <a:moveTo>
                    <a:pt x="1689652" y="0"/>
                  </a:moveTo>
                  <a:cubicBezTo>
                    <a:pt x="2566100" y="0"/>
                    <a:pt x="3297046" y="592647"/>
                    <a:pt x="3372955" y="1364813"/>
                  </a:cubicBezTo>
                  <a:lnTo>
                    <a:pt x="1689652" y="1494228"/>
                  </a:lnTo>
                  <a:lnTo>
                    <a:pt x="1689652" y="0"/>
                  </a:lnTo>
                  <a:close/>
                </a:path>
                <a:path w="3379304" h="2988455" fill="none">
                  <a:moveTo>
                    <a:pt x="1689652" y="0"/>
                  </a:moveTo>
                  <a:cubicBezTo>
                    <a:pt x="2566100" y="0"/>
                    <a:pt x="3297046" y="592647"/>
                    <a:pt x="3372955" y="1364813"/>
                  </a:cubicBezTo>
                </a:path>
              </a:pathLst>
            </a:custGeom>
            <a:noFill/>
            <a:ln w="6350" cap="flat" cmpd="sng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8" name="弧形 17" descr="#wm#_8_01_*Z"/>
            <p:cNvSpPr/>
            <p:nvPr/>
          </p:nvSpPr>
          <p:spPr bwMode="auto">
            <a:xfrm flipH="1" flipV="1">
              <a:off x="0" y="1092"/>
              <a:ext cx="9621" cy="5133"/>
            </a:xfrm>
            <a:custGeom>
              <a:avLst/>
              <a:gdLst>
                <a:gd name="T0" fmla="*/ 1689652 w 3379304"/>
                <a:gd name="T1" fmla="*/ 0 h 2988455"/>
                <a:gd name="T2" fmla="*/ 3372955 w 3379304"/>
                <a:gd name="T3" fmla="*/ 1364813 h 2988455"/>
                <a:gd name="T4" fmla="*/ 1689652 w 3379304"/>
                <a:gd name="T5" fmla="*/ 1494228 h 2988455"/>
                <a:gd name="T6" fmla="*/ 1689652 w 3379304"/>
                <a:gd name="T7" fmla="*/ 0 h 2988455"/>
                <a:gd name="T8" fmla="*/ 1689652 w 3379304"/>
                <a:gd name="T9" fmla="*/ 0 h 2988455"/>
                <a:gd name="T10" fmla="*/ 3372955 w 3379304"/>
                <a:gd name="T11" fmla="*/ 1364813 h 2988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79304" h="2988455" stroke="0">
                  <a:moveTo>
                    <a:pt x="1689652" y="0"/>
                  </a:moveTo>
                  <a:cubicBezTo>
                    <a:pt x="2566100" y="0"/>
                    <a:pt x="3297046" y="592647"/>
                    <a:pt x="3372955" y="1364813"/>
                  </a:cubicBezTo>
                  <a:lnTo>
                    <a:pt x="1689652" y="1494228"/>
                  </a:lnTo>
                  <a:lnTo>
                    <a:pt x="1689652" y="0"/>
                  </a:lnTo>
                  <a:close/>
                </a:path>
                <a:path w="3379304" h="2988455" fill="none">
                  <a:moveTo>
                    <a:pt x="1689652" y="0"/>
                  </a:moveTo>
                  <a:cubicBezTo>
                    <a:pt x="2566100" y="0"/>
                    <a:pt x="3297046" y="592647"/>
                    <a:pt x="3372955" y="1364813"/>
                  </a:cubicBezTo>
                </a:path>
              </a:pathLst>
            </a:custGeom>
            <a:noFill/>
            <a:ln w="6350" cap="flat" cmpd="sng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9" name="弧形 17" descr="#wm#_8_01_*Z"/>
            <p:cNvSpPr/>
            <p:nvPr/>
          </p:nvSpPr>
          <p:spPr bwMode="auto">
            <a:xfrm flipH="1" flipV="1">
              <a:off x="0" y="2080"/>
              <a:ext cx="7127" cy="3300"/>
            </a:xfrm>
            <a:custGeom>
              <a:avLst/>
              <a:gdLst>
                <a:gd name="T0" fmla="*/ 1689652 w 3379304"/>
                <a:gd name="T1" fmla="*/ 0 h 2988455"/>
                <a:gd name="T2" fmla="*/ 3372955 w 3379304"/>
                <a:gd name="T3" fmla="*/ 1364813 h 2988455"/>
                <a:gd name="T4" fmla="*/ 1689652 w 3379304"/>
                <a:gd name="T5" fmla="*/ 1494228 h 2988455"/>
                <a:gd name="T6" fmla="*/ 1689652 w 3379304"/>
                <a:gd name="T7" fmla="*/ 0 h 2988455"/>
                <a:gd name="T8" fmla="*/ 1689652 w 3379304"/>
                <a:gd name="T9" fmla="*/ 0 h 2988455"/>
                <a:gd name="T10" fmla="*/ 3372955 w 3379304"/>
                <a:gd name="T11" fmla="*/ 1364813 h 2988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79304" h="2988455" stroke="0">
                  <a:moveTo>
                    <a:pt x="1689652" y="0"/>
                  </a:moveTo>
                  <a:cubicBezTo>
                    <a:pt x="2566100" y="0"/>
                    <a:pt x="3297046" y="592647"/>
                    <a:pt x="3372955" y="1364813"/>
                  </a:cubicBezTo>
                  <a:lnTo>
                    <a:pt x="1689652" y="1494228"/>
                  </a:lnTo>
                  <a:lnTo>
                    <a:pt x="1689652" y="0"/>
                  </a:lnTo>
                  <a:close/>
                </a:path>
                <a:path w="3379304" h="2988455" fill="none">
                  <a:moveTo>
                    <a:pt x="1689652" y="0"/>
                  </a:moveTo>
                  <a:cubicBezTo>
                    <a:pt x="2566100" y="0"/>
                    <a:pt x="3297046" y="592647"/>
                    <a:pt x="3372955" y="1364813"/>
                  </a:cubicBezTo>
                </a:path>
              </a:pathLst>
            </a:custGeom>
            <a:noFill/>
            <a:ln w="6350" cap="flat" cmpd="sng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sp>
        <p:nvSpPr>
          <p:cNvPr id="2060" name="Line 7" descr="#wm#_8_01_*Z"/>
          <p:cNvSpPr>
            <a:spLocks noChangeShapeType="1"/>
          </p:cNvSpPr>
          <p:nvPr/>
        </p:nvSpPr>
        <p:spPr bwMode="auto">
          <a:xfrm>
            <a:off x="2074333" y="3556000"/>
            <a:ext cx="7630584" cy="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  <p:grpSp>
        <p:nvGrpSpPr>
          <p:cNvPr id="19" name="Group 13"/>
          <p:cNvGrpSpPr/>
          <p:nvPr/>
        </p:nvGrpSpPr>
        <p:grpSpPr bwMode="auto">
          <a:xfrm>
            <a:off x="9827752" y="167641"/>
            <a:ext cx="2198687" cy="2220913"/>
            <a:chOff x="0" y="0"/>
            <a:chExt cx="4369" cy="4415"/>
          </a:xfrm>
        </p:grpSpPr>
        <p:sp>
          <p:nvSpPr>
            <p:cNvPr id="20" name="Oval 12" descr="#wm#_8_01_*Z"/>
            <p:cNvSpPr>
              <a:spLocks noChangeArrowheads="1"/>
            </p:cNvSpPr>
            <p:nvPr/>
          </p:nvSpPr>
          <p:spPr bwMode="auto">
            <a:xfrm>
              <a:off x="927" y="923"/>
              <a:ext cx="2608" cy="2607"/>
            </a:xfrm>
            <a:prstGeom prst="ellipse">
              <a:avLst/>
            </a:prstGeom>
            <a:solidFill>
              <a:schemeClr val="bg1">
                <a:alpha val="78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spcBef>
                  <a:spcPct val="20000"/>
                </a:spcBef>
                <a:defRPr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1pPr>
              <a:lvl2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2pPr>
              <a:lvl3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3pPr>
              <a:lvl4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4pPr>
              <a:lvl5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9pPr>
            </a:lstStyle>
            <a:p>
              <a:pPr marL="3175" indent="-3175" algn="l">
                <a:buFontTx/>
                <a:buChar char="•"/>
              </a:pPr>
              <a:endParaRPr lang="zh-CN" altLang="zh-CN" sz="1600"/>
            </a:p>
          </p:txBody>
        </p:sp>
        <p:sp>
          <p:nvSpPr>
            <p:cNvPr id="21" name="Oval 10" descr="#wm#_8_01_*Z"/>
            <p:cNvSpPr>
              <a:spLocks noChangeArrowheads="1"/>
            </p:cNvSpPr>
            <p:nvPr/>
          </p:nvSpPr>
          <p:spPr bwMode="auto">
            <a:xfrm>
              <a:off x="0" y="1805"/>
              <a:ext cx="2610" cy="2610"/>
            </a:xfrm>
            <a:prstGeom prst="ellipse">
              <a:avLst/>
            </a:prstGeom>
            <a:solidFill>
              <a:srgbClr val="FFFFFF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spcBef>
                  <a:spcPct val="20000"/>
                </a:spcBef>
                <a:defRPr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1pPr>
              <a:lvl2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2pPr>
              <a:lvl3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3pPr>
              <a:lvl4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4pPr>
              <a:lvl5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9pPr>
            </a:lstStyle>
            <a:p>
              <a:pPr marL="3175" indent="-3175" algn="l">
                <a:buFontTx/>
                <a:buChar char="•"/>
              </a:pPr>
              <a:endParaRPr lang="zh-CN" altLang="zh-CN" sz="1600"/>
            </a:p>
          </p:txBody>
        </p:sp>
        <p:sp>
          <p:nvSpPr>
            <p:cNvPr id="22" name="Oval 11" descr="#wm#_8_01_*Z"/>
            <p:cNvSpPr>
              <a:spLocks noChangeArrowheads="1"/>
            </p:cNvSpPr>
            <p:nvPr/>
          </p:nvSpPr>
          <p:spPr bwMode="auto">
            <a:xfrm>
              <a:off x="1759" y="1805"/>
              <a:ext cx="2610" cy="2610"/>
            </a:xfrm>
            <a:prstGeom prst="ellipse">
              <a:avLst/>
            </a:prstGeom>
            <a:solidFill>
              <a:srgbClr val="FFFFFF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spcBef>
                  <a:spcPct val="20000"/>
                </a:spcBef>
                <a:defRPr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1pPr>
              <a:lvl2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2pPr>
              <a:lvl3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3pPr>
              <a:lvl4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4pPr>
              <a:lvl5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9pPr>
            </a:lstStyle>
            <a:p>
              <a:pPr marL="3175" indent="-3175" algn="l">
                <a:buFontTx/>
                <a:buChar char="•"/>
              </a:pPr>
              <a:endParaRPr lang="zh-CN" altLang="zh-CN" sz="1600"/>
            </a:p>
          </p:txBody>
        </p:sp>
        <p:sp>
          <p:nvSpPr>
            <p:cNvPr id="23" name="Oval 14" descr="#wm#_8_01_*Z"/>
            <p:cNvSpPr>
              <a:spLocks noChangeArrowheads="1"/>
            </p:cNvSpPr>
            <p:nvPr/>
          </p:nvSpPr>
          <p:spPr bwMode="auto">
            <a:xfrm>
              <a:off x="0" y="20"/>
              <a:ext cx="2610" cy="2610"/>
            </a:xfrm>
            <a:prstGeom prst="ellipse">
              <a:avLst/>
            </a:prstGeom>
            <a:solidFill>
              <a:srgbClr val="FFFFFF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spcBef>
                  <a:spcPct val="20000"/>
                </a:spcBef>
                <a:defRPr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1pPr>
              <a:lvl2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2pPr>
              <a:lvl3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3pPr>
              <a:lvl4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4pPr>
              <a:lvl5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9pPr>
            </a:lstStyle>
            <a:p>
              <a:pPr marL="3175" indent="-3175" algn="l">
                <a:buFontTx/>
                <a:buChar char="•"/>
              </a:pPr>
              <a:endParaRPr lang="zh-CN" altLang="zh-CN" sz="1600"/>
            </a:p>
          </p:txBody>
        </p:sp>
        <p:sp>
          <p:nvSpPr>
            <p:cNvPr id="24" name="Oval 15" descr="#wm#_8_01_*Z"/>
            <p:cNvSpPr>
              <a:spLocks noChangeArrowheads="1"/>
            </p:cNvSpPr>
            <p:nvPr/>
          </p:nvSpPr>
          <p:spPr bwMode="auto">
            <a:xfrm>
              <a:off x="1759" y="0"/>
              <a:ext cx="2610" cy="2608"/>
            </a:xfrm>
            <a:prstGeom prst="ellipse">
              <a:avLst/>
            </a:prstGeom>
            <a:solidFill>
              <a:srgbClr val="FFFFFF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spcBef>
                  <a:spcPct val="20000"/>
                </a:spcBef>
                <a:defRPr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1pPr>
              <a:lvl2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2pPr>
              <a:lvl3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3pPr>
              <a:lvl4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4pPr>
              <a:lvl5pPr algn="ctr">
                <a:spcBef>
                  <a:spcPct val="20000"/>
                </a:spcBef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5pPr>
              <a:lvl6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6pPr>
              <a:lvl7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7pPr>
              <a:lvl8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8pPr>
              <a:lvl9pPr algn="ctr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9pPr>
            </a:lstStyle>
            <a:p>
              <a:pPr marL="3175" indent="-3175" algn="l">
                <a:buFontTx/>
                <a:buChar char="•"/>
              </a:pPr>
              <a:endParaRPr lang="zh-CN" altLang="zh-CN" sz="160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09600" y="412955"/>
            <a:ext cx="10972800" cy="557509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76000" y="637200"/>
            <a:ext cx="9806400" cy="1069200"/>
          </a:xfrm>
        </p:spPr>
        <p:txBody>
          <a:bodyPr>
            <a:normAutofit/>
          </a:bodyPr>
          <a:lstStyle>
            <a:lvl1pPr algn="l">
              <a:defRPr>
                <a:latin typeface="+mj-ea"/>
                <a:ea typeface="+mj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278800"/>
            <a:ext cx="10972800" cy="3888000"/>
          </a:xfrm>
        </p:spPr>
        <p:txBody>
          <a:bodyPr>
            <a:normAutofit/>
          </a:bodyPr>
          <a:lstStyle>
            <a:lvl1pPr>
              <a:defRPr sz="2400">
                <a:latin typeface="+mn-ea"/>
                <a:ea typeface="+mn-ea"/>
              </a:defRPr>
            </a:lvl1pPr>
            <a:lvl2pPr>
              <a:defRPr sz="20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81163"/>
            <a:ext cx="5389034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389034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"/>
          <p:cNvGrpSpPr/>
          <p:nvPr>
            <p:custDataLst>
              <p:tags r:id="rId2"/>
            </p:custDataLst>
          </p:nvPr>
        </p:nvGrpSpPr>
        <p:grpSpPr bwMode="auto">
          <a:xfrm>
            <a:off x="4760384" y="1237615"/>
            <a:ext cx="2671233" cy="2671200"/>
            <a:chOff x="0" y="0"/>
            <a:chExt cx="3156" cy="3156"/>
          </a:xfrm>
        </p:grpSpPr>
        <p:sp>
          <p:nvSpPr>
            <p:cNvPr id="7" name="Oval 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5" y="360"/>
              <a:ext cx="2618" cy="2618"/>
            </a:xfrm>
            <a:prstGeom prst="ellipse">
              <a:avLst/>
            </a:prstGeom>
            <a:solidFill>
              <a:srgbClr val="FFFFFF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170" tIns="46990" rIns="90170" bIns="46990" anchor="ctr">
              <a:normAutofit/>
            </a:bodyPr>
            <a:lstStyle>
              <a:lvl1pPr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zh-CN" sz="2800" dirty="0">
                <a:solidFill>
                  <a:schemeClr val="tx1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空心弧 9"/>
            <p:cNvSpPr/>
            <p:nvPr>
              <p:custDataLst>
                <p:tags r:id="rId4"/>
              </p:custDataLst>
            </p:nvPr>
          </p:nvSpPr>
          <p:spPr bwMode="auto">
            <a:xfrm rot="10800000">
              <a:off x="0" y="0"/>
              <a:ext cx="3156" cy="3156"/>
            </a:xfrm>
            <a:custGeom>
              <a:avLst/>
              <a:gdLst>
                <a:gd name="T0" fmla="*/ 0 w 1623849"/>
                <a:gd name="T1" fmla="*/ 811925 h 1623849"/>
                <a:gd name="T2" fmla="*/ 426170 w 1623849"/>
                <a:gd name="T3" fmla="*/ 97492 h 1623849"/>
                <a:gd name="T4" fmla="*/ 1257296 w 1623849"/>
                <a:gd name="T5" fmla="*/ 133053 h 1623849"/>
                <a:gd name="T6" fmla="*/ 1620883 w 1623849"/>
                <a:gd name="T7" fmla="*/ 881278 h 1623849"/>
                <a:gd name="T8" fmla="*/ 1616351 w 1623849"/>
                <a:gd name="T9" fmla="*/ 880889 h 1623849"/>
                <a:gd name="T10" fmla="*/ 1254800 w 1623849"/>
                <a:gd name="T11" fmla="*/ 136855 h 1623849"/>
                <a:gd name="T12" fmla="*/ 428328 w 1623849"/>
                <a:gd name="T13" fmla="*/ 101493 h 1623849"/>
                <a:gd name="T14" fmla="*/ 4545 w 1623849"/>
                <a:gd name="T15" fmla="*/ 811925 h 1623849"/>
                <a:gd name="T16" fmla="*/ 0 w 1623849"/>
                <a:gd name="T17" fmla="*/ 811925 h 1623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849" h="1623849">
                  <a:moveTo>
                    <a:pt x="0" y="811925"/>
                  </a:moveTo>
                  <a:cubicBezTo>
                    <a:pt x="0" y="513567"/>
                    <a:pt x="163637" y="239245"/>
                    <a:pt x="426170" y="97492"/>
                  </a:cubicBezTo>
                  <a:cubicBezTo>
                    <a:pt x="688703" y="-44262"/>
                    <a:pt x="1007831" y="-30607"/>
                    <a:pt x="1257296" y="133053"/>
                  </a:cubicBezTo>
                  <a:cubicBezTo>
                    <a:pt x="1506761" y="296713"/>
                    <a:pt x="1646368" y="584010"/>
                    <a:pt x="1620883" y="881278"/>
                  </a:cubicBezTo>
                  <a:lnTo>
                    <a:pt x="1616351" y="880889"/>
                  </a:lnTo>
                  <a:cubicBezTo>
                    <a:pt x="1641693" y="585286"/>
                    <a:pt x="1502868" y="299598"/>
                    <a:pt x="1254800" y="136855"/>
                  </a:cubicBezTo>
                  <a:cubicBezTo>
                    <a:pt x="1006732" y="-25889"/>
                    <a:pt x="689391" y="-39467"/>
                    <a:pt x="428328" y="101493"/>
                  </a:cubicBezTo>
                  <a:cubicBezTo>
                    <a:pt x="167265" y="242453"/>
                    <a:pt x="4545" y="515238"/>
                    <a:pt x="4545" y="811925"/>
                  </a:cubicBezTo>
                  <a:lnTo>
                    <a:pt x="0" y="811925"/>
                  </a:lnTo>
                  <a:close/>
                </a:path>
              </a:pathLst>
            </a:custGeom>
            <a:solidFill>
              <a:srgbClr val="262626"/>
            </a:solidFill>
            <a:ln w="19050" cap="flat" cmpd="sng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normAutofit/>
            </a:bodyPr>
            <a:lstStyle/>
            <a:p>
              <a:endParaRPr lang="zh-CN" altLang="en-US" sz="1800"/>
            </a:p>
          </p:txBody>
        </p:sp>
      </p:grpSp>
      <p:sp>
        <p:nvSpPr>
          <p:cNvPr id="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521760" y="3999599"/>
            <a:ext cx="5148480" cy="690933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800">
                <a:latin typeface="+mn-ea"/>
                <a:ea typeface="+mn-ea"/>
              </a:defRPr>
            </a:lvl1pPr>
          </a:lstStyle>
          <a:p>
            <a:pPr lvl="0"/>
            <a:r>
              <a:rPr lang="zh-CN" noProof="0" dirty="0" smtClean="0">
                <a:sym typeface="Arial" pitchFamily="34" charset="0"/>
              </a:rPr>
              <a:t>单击此处编辑副标题</a:t>
            </a:r>
            <a:endParaRPr lang="zh-CN" noProof="0" dirty="0" smtClean="0">
              <a:sym typeface="Arial" pitchFamily="34" charset="0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987200" y="1542314"/>
            <a:ext cx="2217600" cy="22176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800080"/>
                </a:solidFill>
                <a:latin typeface="+mj-lt"/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4800" y="396240"/>
            <a:ext cx="4320000" cy="1219201"/>
          </a:xfrm>
        </p:spPr>
        <p:txBody>
          <a:bodyPr anchor="ctr" anchorCtr="0">
            <a:normAutofit/>
          </a:bodyPr>
          <a:lstStyle>
            <a:lvl1pPr>
              <a:defRPr sz="3200"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107598" y="1615441"/>
            <a:ext cx="3868415" cy="48457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474011" y="1615440"/>
            <a:ext cx="5849309" cy="4845785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000"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533466" y="274639"/>
            <a:ext cx="2048933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686800" cy="585152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dirty="0" smtClean="0">
                <a:sym typeface="Arial" pitchFamily="34" charset="0"/>
              </a:rPr>
              <a:t>单击此处编辑母版标题样式</a:t>
            </a:r>
            <a:endParaRPr lang="zh-CN" dirty="0" smtClean="0">
              <a:sym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dirty="0" smtClean="0">
                <a:sym typeface="Arial" pitchFamily="34" charset="0"/>
              </a:rPr>
              <a:t>单击此处编辑母版文本样式</a:t>
            </a:r>
            <a:endParaRPr lang="zh-CN" dirty="0" smtClean="0">
              <a:sym typeface="Arial" pitchFamily="34" charset="0"/>
            </a:endParaRPr>
          </a:p>
          <a:p>
            <a:pPr lvl="1"/>
            <a:r>
              <a:rPr lang="zh-CN" dirty="0" smtClean="0">
                <a:sym typeface="Arial" pitchFamily="34" charset="0"/>
              </a:rPr>
              <a:t>第二级</a:t>
            </a:r>
            <a:endParaRPr lang="zh-CN" dirty="0" smtClean="0">
              <a:sym typeface="Arial" pitchFamily="34" charset="0"/>
            </a:endParaRPr>
          </a:p>
          <a:p>
            <a:pPr lvl="2"/>
            <a:r>
              <a:rPr lang="zh-CN" dirty="0" smtClean="0">
                <a:sym typeface="Arial" pitchFamily="34" charset="0"/>
              </a:rPr>
              <a:t>第三级</a:t>
            </a:r>
            <a:endParaRPr lang="zh-CN" dirty="0" smtClean="0">
              <a:sym typeface="Arial" pitchFamily="34" charset="0"/>
            </a:endParaRPr>
          </a:p>
          <a:p>
            <a:pPr lvl="3"/>
            <a:r>
              <a:rPr lang="zh-CN" dirty="0" smtClean="0">
                <a:sym typeface="Arial" pitchFamily="34" charset="0"/>
              </a:rPr>
              <a:t>第四级</a:t>
            </a:r>
            <a:endParaRPr lang="zh-CN" dirty="0" smtClean="0">
              <a:sym typeface="Arial" pitchFamily="34" charset="0"/>
            </a:endParaRPr>
          </a:p>
          <a:p>
            <a:pPr lvl="4"/>
            <a:r>
              <a:rPr lang="zh-CN" dirty="0" smtClean="0">
                <a:sym typeface="Arial" pitchFamily="34" charset="0"/>
              </a:rPr>
              <a:t>第五级</a:t>
            </a:r>
            <a:endParaRPr lang="zh-CN" dirty="0" smtClean="0">
              <a:sym typeface="Arial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fld id="{55B2F452-84CA-43E3-9A56-7178D99E72E0}" type="datetime1">
              <a:rPr lang="zh-CN" altLang="en-US" smtClean="0"/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fld id="{839BCBBD-D6FE-4956-A56B-ED4A947E94C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ea"/>
          <a:ea typeface="+mj-ea"/>
          <a:cs typeface="+mj-cs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黑体" pitchFamily="49" charset="-122"/>
          <a:sym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黑体" pitchFamily="49" charset="-122"/>
          <a:sym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黑体" pitchFamily="49" charset="-122"/>
          <a:sym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黑体" pitchFamily="49" charset="-122"/>
          <a:sym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黑体" pitchFamily="49" charset="-122"/>
          <a:sym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黑体" pitchFamily="49" charset="-122"/>
          <a:sym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黑体" pitchFamily="49" charset="-122"/>
          <a:sym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  <a:ea typeface="黑体" pitchFamily="49" charset="-122"/>
          <a:sym typeface="Arial" pitchFamily="34" charset="0"/>
        </a:defRPr>
      </a:lvl9pPr>
    </p:titleStyle>
    <p:bodyStyle>
      <a:lvl1pPr marL="3175" indent="-3175" algn="l" rtl="0" eaLnBrk="0" fontAlgn="base" hangingPunct="0">
        <a:spcBef>
          <a:spcPts val="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ea"/>
          <a:ea typeface="+mn-ea"/>
          <a:cs typeface="+mn-cs"/>
          <a:sym typeface="Arial" pitchFamily="34" charset="0"/>
        </a:defRPr>
      </a:lvl1pPr>
      <a:lvl2pPr marL="742950" indent="-285750" algn="l" rtl="0" eaLnBrk="0" fontAlgn="base" hangingPunct="0">
        <a:spcBef>
          <a:spcPts val="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bg1"/>
          </a:solidFill>
          <a:latin typeface="+mn-ea"/>
          <a:ea typeface="+mn-ea"/>
          <a:cs typeface="+mn-cs"/>
          <a:sym typeface="Arial" pitchFamily="34" charset="0"/>
        </a:defRPr>
      </a:lvl2pPr>
      <a:lvl3pPr marL="1200150" indent="-285750" algn="l" rtl="0" eaLnBrk="0" fontAlgn="base" hangingPunct="0">
        <a:spcBef>
          <a:spcPts val="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bg1"/>
          </a:solidFill>
          <a:latin typeface="+mn-ea"/>
          <a:ea typeface="+mn-ea"/>
          <a:cs typeface="+mn-cs"/>
          <a:sym typeface="Arial" pitchFamily="34" charset="0"/>
        </a:defRPr>
      </a:lvl3pPr>
      <a:lvl4pPr marL="1657350" indent="-285750" algn="l" rtl="0" eaLnBrk="0" fontAlgn="base" hangingPunct="0">
        <a:spcBef>
          <a:spcPts val="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bg1"/>
          </a:solidFill>
          <a:latin typeface="+mn-ea"/>
          <a:ea typeface="+mn-ea"/>
          <a:cs typeface="+mn-cs"/>
          <a:sym typeface="Arial" pitchFamily="34" charset="0"/>
        </a:defRPr>
      </a:lvl4pPr>
      <a:lvl5pPr marL="2114550" indent="-285750" algn="l" rtl="0" eaLnBrk="0" fontAlgn="base" hangingPunct="0">
        <a:spcBef>
          <a:spcPts val="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bg1"/>
          </a:solidFill>
          <a:latin typeface="+mn-ea"/>
          <a:ea typeface="+mn-ea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olidFill>
                  <a:schemeClr val="tx2"/>
                </a:solidFill>
              </a:rPr>
              <a:t>奋进2016.谷鸽久久</a:t>
            </a:r>
            <a:br>
              <a:rPr lang="zh-CN" altLang="en-US">
                <a:solidFill>
                  <a:schemeClr val="tx2"/>
                </a:solidFill>
              </a:rPr>
            </a:br>
            <a:r>
              <a:rPr lang="zh-CN" altLang="en-US">
                <a:solidFill>
                  <a:schemeClr val="tx2"/>
                </a:solidFill>
              </a:rPr>
              <a:t>第五届国际国内大麦市场研讨会</a:t>
            </a:r>
            <a:br>
              <a:rPr lang="zh-CN" altLang="en-US">
                <a:solidFill>
                  <a:schemeClr val="tx2"/>
                </a:solidFill>
              </a:rPr>
            </a:br>
            <a:r>
              <a:rPr lang="zh-CN" altLang="en-US">
                <a:solidFill>
                  <a:schemeClr val="tx2"/>
                </a:solidFill>
              </a:rPr>
              <a:t>邀请函</a:t>
            </a:r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14780" y="5300345"/>
            <a:ext cx="9215755" cy="488950"/>
          </a:xfrm>
        </p:spPr>
        <p:txBody>
          <a:bodyPr/>
          <a:p>
            <a:r>
              <a:rPr lang="en-US" altLang="zh-CN">
                <a:solidFill>
                  <a:srgbClr val="FF0000"/>
                </a:solidFill>
              </a:rPr>
              <a:t>www.guge99.net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4" name="副标题 2"/>
          <p:cNvSpPr>
            <a:spLocks noGrp="1"/>
          </p:cNvSpPr>
          <p:nvPr/>
        </p:nvSpPr>
        <p:spPr>
          <a:xfrm>
            <a:off x="1467275" y="4564698"/>
            <a:ext cx="9215967" cy="6969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 algn="ctr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bg1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2pPr>
            <a:lvl3pPr marL="1200150" indent="-2857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3pPr>
            <a:lvl4pPr marL="1657350" indent="-2857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4pPr>
            <a:lvl5pPr marL="2114550" indent="-2857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ea"/>
                <a:ea typeface="+mn-ea"/>
                <a:cs typeface="+mn-cs"/>
                <a:sym typeface="Arial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>
                <a:solidFill>
                  <a:srgbClr val="FF0000"/>
                </a:solidFill>
              </a:rPr>
              <a:t>北京粮海之窗科技有限公司</a:t>
            </a:r>
            <a:endParaRPr lang="zh-CN" altLang="zh-CN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935" y="636905"/>
            <a:ext cx="11086465" cy="643255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 sz="2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57935"/>
            <a:ext cx="10972800" cy="5426710"/>
          </a:xfrm>
        </p:spPr>
        <p:txBody>
          <a:bodyPr/>
          <a:p>
            <a:pPr marL="0" indent="0">
              <a:buNone/>
            </a:pPr>
            <a:r>
              <a:rPr lang="zh-CN" altLang="en-US"/>
              <a:t> </a:t>
            </a:r>
            <a:r>
              <a:rPr lang="zh-CN" altLang="en-US">
                <a:solidFill>
                  <a:schemeClr val="accent4"/>
                </a:solidFill>
              </a:rPr>
              <a:t>（二）、会务赞助，详见《2016年谷鸽久久.国际国内大麦市场研讨会议广告赞助项目》。                        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（三）、汇款地址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1、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accent4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  <a:sym typeface="+mn-ea"/>
              </a:rPr>
              <a:t>   </a:t>
            </a:r>
            <a:endParaRPr lang="zh-CN" altLang="en-US">
              <a:solidFill>
                <a:schemeClr val="accent4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  <a:sym typeface="+mn-ea"/>
              </a:rPr>
              <a:t>     </a:t>
            </a:r>
            <a:r>
              <a:rPr lang="en-US" altLang="zh-CN">
                <a:solidFill>
                  <a:schemeClr val="accent4"/>
                </a:solidFill>
                <a:sym typeface="+mn-ea"/>
              </a:rPr>
              <a:t>2</a:t>
            </a:r>
            <a:r>
              <a:rPr lang="zh-CN" altLang="en-US">
                <a:solidFill>
                  <a:schemeClr val="accent4"/>
                </a:solidFill>
                <a:sym typeface="+mn-ea"/>
              </a:rPr>
              <a:t>、</a:t>
            </a:r>
            <a:endParaRPr lang="zh-CN" altLang="en-US">
              <a:solidFill>
                <a:schemeClr val="accent4"/>
              </a:solidFill>
              <a:sym typeface="+mn-ea"/>
            </a:endParaRPr>
          </a:p>
          <a:p>
            <a:pPr marL="0" indent="0">
              <a:buNone/>
            </a:pPr>
            <a:endParaRPr lang="zh-CN" altLang="en-US">
              <a:solidFill>
                <a:schemeClr val="accent4"/>
              </a:solidFill>
              <a:sym typeface="+mn-ea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2451100" y="2686050"/>
          <a:ext cx="8250555" cy="1942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375"/>
                <a:gridCol w="5123180"/>
              </a:tblGrid>
              <a:tr h="46545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开户行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北京农商银行海淀新区支行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6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行　号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402100000309 </a:t>
                      </a:r>
                      <a:endParaRPr lang="en-US" altLang="zh-CN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3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户  名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北京粮海之窗科技有限公司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账号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0407 0501 0300 0002 809</a:t>
                      </a:r>
                      <a:endParaRPr lang="en-US" altLang="zh-CN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/>
        </p:nvGraphicFramePr>
        <p:xfrm>
          <a:off x="2405380" y="4941570"/>
          <a:ext cx="8325485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600"/>
                <a:gridCol w="5175885"/>
              </a:tblGrid>
              <a:tr h="4006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开户行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中国农业银行股份有限公司北京北下关支行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6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行　号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103100005063 </a:t>
                      </a:r>
                      <a:endParaRPr lang="en-US" altLang="zh-CN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户  名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丁玉岭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6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账号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6228 4800 1088 5298 017</a:t>
                      </a:r>
                      <a:endParaRPr lang="en-US" altLang="zh-CN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3575" y="636905"/>
            <a:ext cx="10918825" cy="73406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57935"/>
            <a:ext cx="10972800" cy="5274945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八、注意事项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1、本次会议设有贸易洽谈时间及样品摆放处，请各位来宾参会时带足够多的名片、公司标识牌及产品样品。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2、本次会议会刊的PPT为电子版，纸张版的会刊只有中英的企业名录，所以请企业自带笔记本电脑或ipad。</a:t>
            </a:r>
            <a:endParaRPr lang="zh-CN" alt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735" y="-18415"/>
            <a:ext cx="11116945" cy="50546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 sz="2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495935"/>
            <a:ext cx="11826240" cy="6188710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九、会议回执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         奋进2016.谷鸽久久.第五届国际国内大麦市场研讨会议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                            报  名  表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accent4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140" y="1866900"/>
            <a:ext cx="11707495" cy="48609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9765" y="636905"/>
            <a:ext cx="10922635" cy="47371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" y="1073150"/>
            <a:ext cx="11195050" cy="5600065"/>
          </a:xfrm>
        </p:spPr>
        <p:txBody>
          <a:bodyPr/>
          <a:p>
            <a:pPr marL="0" indent="0">
              <a:buNone/>
            </a:pPr>
            <a:r>
              <a:rPr lang="en-US" altLang="zh-CN">
                <a:solidFill>
                  <a:schemeClr val="tx2"/>
                </a:solidFill>
              </a:rPr>
              <a:t>    </a:t>
            </a:r>
            <a:r>
              <a:rPr lang="zh-CN" altLang="en-US">
                <a:solidFill>
                  <a:schemeClr val="tx2"/>
                </a:solidFill>
              </a:rPr>
              <a:t>进入2016年以来，国际大麦价格仍在继续下跌，但市场形势已发生了深刻变化，而5月又是国际国内大麦市场非常重要时刻，此时，国际主产国大麦种植已基本完成，产情及市场形势初露端倪，国内方面，春麦区大麦种植已基本结束，冬麦区大麦收获即将展开，在此关键时刻，国际国内大麦后市将何去何从？国际供货商及国内相关厂商将如何应对？中国大麦市场形势又存在着哪些商机与风险？麦芽厂新的出路在哪里？</a:t>
            </a:r>
            <a:endParaRPr lang="zh-CN" altLang="en-US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2"/>
                </a:solidFill>
              </a:rPr>
              <a:t>　　 针对这些问题，201</a:t>
            </a:r>
            <a:r>
              <a:rPr lang="en-US" altLang="zh-CN">
                <a:solidFill>
                  <a:schemeClr val="tx2"/>
                </a:solidFill>
              </a:rPr>
              <a:t>6</a:t>
            </a:r>
            <a:r>
              <a:rPr lang="zh-CN" altLang="en-US">
                <a:solidFill>
                  <a:schemeClr val="tx2"/>
                </a:solidFill>
              </a:rPr>
              <a:t>年5月6日，北京粮海之窗科技有限公司旗下的谷鸽久久网（www.guge99.net）在江苏苏州同理湖大饭店举行《奋进2016.谷鸽久久.第五届国际国内大麦市场研讨会议》，邀请了国际国内最权威、最专业、最顶尖专家为您现场讲解，解惑答疑。</a:t>
            </a:r>
            <a:endParaRPr lang="zh-CN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145" y="636905"/>
            <a:ext cx="10803255" cy="50419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 sz="2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178560"/>
            <a:ext cx="10972800" cy="5404485"/>
          </a:xfrm>
        </p:spPr>
        <p:txBody>
          <a:bodyPr/>
          <a:p>
            <a:pPr marL="0" indent="0">
              <a:buNone/>
            </a:pPr>
            <a:r>
              <a:rPr lang="zh-CN" altLang="en-US"/>
              <a:t> </a:t>
            </a:r>
            <a:r>
              <a:rPr lang="zh-CN" altLang="en-US">
                <a:solidFill>
                  <a:schemeClr val="accent4"/>
                </a:solidFill>
              </a:rPr>
              <a:t>   一、时间地点：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会议时间：2016年5月6日（星期五），会期1天，5月5日全天报到。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会议地点：同里湖大饭店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具体地址：江苏省苏州市吴江区同里镇九里湖路8号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　　乘车路线：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     1、从上海红桥机场下车，乘坐到同里的大巴1个小时到。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       2、从苏州站下车，乘坐到同里大巴50分钟到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     3、从苏州站下车，打车45分钟</a:t>
            </a:r>
            <a:endParaRPr lang="zh-CN" alt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1965" y="636905"/>
            <a:ext cx="11100435" cy="106934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033645"/>
          </a:xfrm>
        </p:spPr>
        <p:txBody>
          <a:bodyPr/>
          <a:p>
            <a:pPr marL="0" indent="0">
              <a:buNone/>
            </a:pPr>
            <a:r>
              <a:rPr lang="en-US" altLang="zh-CN"/>
              <a:t> </a:t>
            </a:r>
            <a:r>
              <a:rPr lang="en-US" altLang="zh-CN">
                <a:solidFill>
                  <a:schemeClr val="accent4"/>
                </a:solidFill>
              </a:rPr>
              <a:t>   </a:t>
            </a:r>
            <a:r>
              <a:rPr lang="zh-CN" altLang="en-US">
                <a:solidFill>
                  <a:schemeClr val="accent4"/>
                </a:solidFill>
              </a:rPr>
              <a:t>二、演讲内容：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1、为何进口麦价格会越来越低?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2、国产大麦为何出现低谷，如何走出困境?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3、影响进口大麦的因素是什么？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4、使用国产大麦麦芽厂的制麦设备缺陷与技术改造建议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5、2015年中国啤酒市场形势分析及2016年展望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6、中国麦芽质量问题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7、2016年国际大麦市场形势分析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8、2016年澳大利亚国际大麦市场形势分析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9、2016年加拿大、法国、阿根庭大麦市场形势分析</a:t>
            </a:r>
            <a:endParaRPr lang="zh-CN" alt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6105" y="636905"/>
            <a:ext cx="10996295" cy="106934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 </a:t>
            </a:r>
            <a:r>
              <a:rPr lang="zh-CN" altLang="en-US">
                <a:solidFill>
                  <a:schemeClr val="accent4"/>
                </a:solidFill>
              </a:rPr>
              <a:t>   三、演讲嘉宾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1、北京粮海之窗科技有限公司总经理            丁玉岭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2、北京农学院教授                            白普一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3、澳大利亚GrainCorp中国上海分公司经理       季定文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4、欧麦集团保定麦芽公司总经理                杨正龙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5、永顺泰麦芽有限公司质量总监                熊晓帆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6、嘉吉公司中国上海分公司业务经理            方志国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7、中国农业院国家大麦产业技术体系首席专家    张  京</a:t>
            </a:r>
            <a:endParaRPr lang="zh-CN" alt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655" y="636905"/>
            <a:ext cx="11040745" cy="106934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10970"/>
            <a:ext cx="10972800" cy="4756150"/>
          </a:xfrm>
        </p:spPr>
        <p:txBody>
          <a:bodyPr/>
          <a:p>
            <a:pPr marL="0" indent="0">
              <a:buNone/>
            </a:pPr>
            <a:r>
              <a:rPr lang="en-US" altLang="zh-CN"/>
              <a:t>   </a:t>
            </a:r>
            <a:r>
              <a:rPr lang="zh-CN" altLang="en-US">
                <a:solidFill>
                  <a:schemeClr val="accent4"/>
                </a:solidFill>
              </a:rPr>
              <a:t>四、日程安排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1、5月5日全天报到（会议不设接站）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2、5月6日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 09：00—11：30：专家报告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 14：00－15：30：企业报告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 15：30－16：00：嘉宾提问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 16：00－17：00：贸易洽谈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 18：30－23：00：晚    宴  </a:t>
            </a:r>
            <a:endParaRPr lang="zh-CN" alt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7530" y="636905"/>
            <a:ext cx="11024870" cy="106934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86535"/>
            <a:ext cx="10972800" cy="5076190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五、会议亮点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1、专家强：本次会议有强大的专家阵容，均为国际国内大麦行业最权威、最优秀、最专业的专家，为您解答市场上的多种问题。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2、内容新：本次会议邀请了国内知名的啤酒厂与饲料厂老总演讲，不但可以为您答疑解惑，而且也提供了新的市场商机。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3、地址优：本次会议选在江苏苏州同里大饭店，距离江苏产区、上海与南通港口都很近，同时，此地风景优美，胜景甚多，处处诗情画意，时时鸟语花香，可使您带来良好体验。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4、时间佳：本次会议选在5月6日，国际国内大麦产情及市场形势已初露端倪或基本明朗，市场形势变化将进入新阶段，颇有互通有无，互相交流之必要。</a:t>
            </a:r>
            <a:endParaRPr lang="zh-CN" alt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5455" y="636905"/>
            <a:ext cx="11116945" cy="106934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86535"/>
            <a:ext cx="10972800" cy="5092065"/>
          </a:xfrm>
        </p:spPr>
        <p:txBody>
          <a:bodyPr/>
          <a:p>
            <a:pPr marL="0" indent="0">
              <a:buNone/>
            </a:pPr>
            <a:r>
              <a:rPr lang="en-US" altLang="zh-CN"/>
              <a:t>      </a:t>
            </a:r>
            <a:r>
              <a:rPr lang="zh-CN" altLang="en-US">
                <a:solidFill>
                  <a:schemeClr val="accent4"/>
                </a:solidFill>
              </a:rPr>
              <a:t>六、联系方式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公司：北京粮海之窗科技有限公司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地址：北京昌平区回龙观马家地4号院3号楼520号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电话：010-57228640；13521838628；13661025378；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传真:010-57228640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邮箱：652800588@QQ.com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 网址：www.guge99.net；www.guge99.com</a:t>
            </a:r>
            <a:endParaRPr lang="zh-CN" alt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3095" y="636905"/>
            <a:ext cx="10949305" cy="1069340"/>
          </a:xfrm>
        </p:spPr>
        <p:txBody>
          <a:bodyPr>
            <a:norm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奋进2016.谷鸽久久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第五届国际国内大麦市场研讨会邀请函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01775"/>
            <a:ext cx="10972800" cy="5107305"/>
          </a:xfrm>
        </p:spPr>
        <p:txBody>
          <a:bodyPr/>
          <a:p>
            <a:pPr marL="0" indent="0">
              <a:buNone/>
            </a:pPr>
            <a:r>
              <a:rPr lang="en-US" altLang="zh-CN">
                <a:solidFill>
                  <a:schemeClr val="accent4"/>
                </a:solidFill>
              </a:rPr>
              <a:t>    </a:t>
            </a:r>
            <a:r>
              <a:rPr lang="zh-CN" altLang="en-US">
                <a:solidFill>
                  <a:schemeClr val="accent4"/>
                </a:solidFill>
              </a:rPr>
              <a:t>七、收费标准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（一）、 会务费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 1、本次会议会务费含：会议当天餐饮费、资料费、专家费(不含住宿费)，具体为：</a:t>
            </a:r>
            <a:br>
              <a:rPr lang="zh-CN" altLang="en-US">
                <a:solidFill>
                  <a:schemeClr val="accent4"/>
                </a:solidFill>
              </a:rPr>
            </a:b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 </a:t>
            </a:r>
            <a:br>
              <a:rPr lang="zh-CN" altLang="en-US">
                <a:solidFill>
                  <a:schemeClr val="accent4"/>
                </a:solidFill>
              </a:rPr>
            </a:br>
            <a:br>
              <a:rPr lang="zh-CN" altLang="en-US">
                <a:solidFill>
                  <a:schemeClr val="accent4"/>
                </a:solidFill>
              </a:rPr>
            </a:br>
            <a:r>
              <a:rPr lang="zh-CN" altLang="en-US">
                <a:solidFill>
                  <a:schemeClr val="accent4"/>
                </a:solidFill>
              </a:rPr>
              <a:t> 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   　2、优惠条件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（1）、2016年4月15日前汇款客户可获得谷鸽久久网站广告位6个月。</a:t>
            </a:r>
            <a:endParaRPr lang="zh-CN" altLang="en-US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4"/>
                </a:solidFill>
              </a:rPr>
              <a:t>　　（2）、会议报名提前一周截止，4月30日以后汇款或现场报到交款的，您企业名称、联系人、联系方式等相关资料将不能印到会刊上。</a:t>
            </a:r>
            <a:endParaRPr lang="zh-CN" altLang="en-US">
              <a:solidFill>
                <a:schemeClr val="accent4"/>
              </a:solidFill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1729105" y="3162300"/>
          <a:ext cx="7774305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720"/>
                <a:gridCol w="2828925"/>
                <a:gridCol w="2740660"/>
              </a:tblGrid>
              <a:tr h="299720"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会员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非会员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72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4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月</a:t>
                      </a: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20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日前汇款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1300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元</a:t>
                      </a: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/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人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1500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元</a:t>
                      </a: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/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人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4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4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月</a:t>
                      </a: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20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日前汇款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1500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元</a:t>
                      </a: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/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人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1700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元</a:t>
                      </a:r>
                      <a:r>
                        <a:rPr lang="en-US" altLang="zh-CN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/</a:t>
                      </a:r>
                      <a:r>
                        <a:rPr lang="zh-CN" altLang="en-US" sz="1800" b="0" u="none">
                          <a:solidFill>
                            <a:srgbClr val="000000"/>
                          </a:solidFill>
                          <a:latin typeface="宋体" charset="0"/>
                          <a:ea typeface="宋体" charset="0"/>
                          <a:cs typeface="宋体" charset="0"/>
                        </a:rPr>
                        <a:t>人</a:t>
                      </a:r>
                      <a:endParaRPr lang="zh-CN" altLang="en-US" sz="1800" b="0" u="none">
                        <a:solidFill>
                          <a:srgbClr val="000000"/>
                        </a:solidFill>
                        <a:latin typeface="宋体" charset="0"/>
                        <a:ea typeface="宋体" charset="0"/>
                        <a:cs typeface="宋体" charset="0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#wm#"/>
  <p:tag name="KSO_WM_UNIT_TYPE" val="i"/>
  <p:tag name="KSO_WM_UNIT_ID" val="269*i*1"/>
  <p:tag name="KSO_WM_UNIT_TEMPLATE_CATEGORY" val="custom"/>
  <p:tag name="KSO_WM_UNIT_TEMPLATE_INDEX" val="8"/>
</p:tagLst>
</file>

<file path=ppt/tags/tag2.xml><?xml version="1.0" encoding="utf-8"?>
<p:tagLst xmlns:p="http://schemas.openxmlformats.org/presentationml/2006/main">
  <p:tag name="KSO_WM_UNIT_TEMPLATE_CATEGORY" val="custom"/>
  <p:tag name="KSO_WM_UNIT_TEMPLATE_INDEX" val="8"/>
  <p:tag name="KSO_WM_UNIT_TYPE" val="a"/>
  <p:tag name="KSO_WM_UNIT_INDEX" val="1"/>
  <p:tag name="KSO_WM_UNIT_CLEAR" val="1"/>
  <p:tag name="KSO_WM_UNIT_LAYERLEVEL" val="1"/>
  <p:tag name="KSO_WM_UNIT_VALUE" val="12"/>
  <p:tag name="KSO_WM_UNIT_ISCONTENTSTITLE" val="0"/>
  <p:tag name="KSO_WM_UNIT_HIGHLIGHT" val="0"/>
  <p:tag name="KSO_WM_UNIT_COMPATIBLE" val="0"/>
  <p:tag name="KSO_WM_BEAUTIFY_FLAG" val="#wm#"/>
  <p:tag name="KSO_WM_UNIT_ID" val="269*a*1"/>
  <p:tag name="KSO_WM_UNIT_PRESET_TEXT" val="THANKS"/>
</p:tagLst>
</file>

<file path=ppt/tags/tag3.xml><?xml version="1.0" encoding="utf-8"?>
<p:tagLst xmlns:p="http://schemas.openxmlformats.org/presentationml/2006/main">
  <p:tag name="KSO_WM_BEAUTIFY_FLAG" val="#wm#"/>
  <p:tag name="KSO_WM_UNIT_TYPE" val="i"/>
  <p:tag name="KSO_WM_UNIT_ID" val="269*i*5"/>
  <p:tag name="KSO_WM_UNIT_TEMPLATE_CATEGORY" val="custom"/>
  <p:tag name="KSO_WM_UNIT_TEMPLATE_INDEX" val="8"/>
</p:tagLst>
</file>

<file path=ppt/tags/tag4.xml><?xml version="1.0" encoding="utf-8"?>
<p:tagLst xmlns:p="http://schemas.openxmlformats.org/presentationml/2006/main">
  <p:tag name="KSO_WM_TEMPLATE_CATEGORY" val="custom"/>
  <p:tag name="KSO_WM_TEMPLATE_INDEX" val="160008"/>
</p:tagLst>
</file>

<file path=ppt/theme/theme1.xml><?xml version="1.0" encoding="utf-8"?>
<a:theme xmlns:a="http://schemas.openxmlformats.org/drawingml/2006/main" name="默认设计模板">
  <a:themeElements>
    <a:clrScheme name="PPT8">
      <a:dk1>
        <a:srgbClr val="7A0F99"/>
      </a:dk1>
      <a:lt1>
        <a:srgbClr val="FFFFFF"/>
      </a:lt1>
      <a:dk2>
        <a:srgbClr val="000000"/>
      </a:dk2>
      <a:lt2>
        <a:srgbClr val="A8A8A8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2675</Words>
  <Application>WPS 演示</Application>
  <PresentationFormat>宽屏</PresentationFormat>
  <Paragraphs>160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默认设计模板</vt:lpstr>
      <vt:lpstr>奋进2016.谷鸽久久 第五届国际国内大麦市场研讨会 邀请函</vt:lpstr>
      <vt:lpstr>奋进2016.谷鸽久久.第五届国际国内大麦市场研讨会邀请函</vt:lpstr>
      <vt:lpstr>奋进2016.谷鸽久久.第五届国际国内大麦市场研讨会邀请函</vt:lpstr>
      <vt:lpstr>奋进2016.谷鸽久久.第五届国际国内大麦市场研讨会邀请函</vt:lpstr>
      <vt:lpstr>奋进2016.谷鸽久久.第五届国际国内大麦市场研讨会邀请函</vt:lpstr>
      <vt:lpstr>奋进2016.谷鸽久久.第五届国际国内大麦市场研讨会邀请函</vt:lpstr>
      <vt:lpstr>奋进2016.谷鸽久久.第五届国际国内大麦市场研讨会邀请函</vt:lpstr>
      <vt:lpstr>奋进2016.谷鸽久久.第五届国际国内大麦市场研讨会邀请函</vt:lpstr>
      <vt:lpstr>奋进2016.谷鸽久久.第五届国际国内大麦市场研讨会邀请函</vt:lpstr>
      <vt:lpstr>奋进2016.谷鸽久久.第五届国际国内大麦市场研讨会邀请函</vt:lpstr>
      <vt:lpstr>奋进2016.谷鸽久久.第五届国际国内大麦市场研讨会邀请函</vt:lpstr>
      <vt:lpstr>奋进2016.谷鸽久久.第五届国际国内大麦市场研讨会邀请函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hp</dc:creator>
  <cp:lastModifiedBy>hp</cp:lastModifiedBy>
  <cp:revision>8</cp:revision>
  <dcterms:created xsi:type="dcterms:W3CDTF">2015-05-05T08:02:00Z</dcterms:created>
  <dcterms:modified xsi:type="dcterms:W3CDTF">2016-04-11T15:05:14Z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